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2"/>
  </p:notesMasterIdLst>
  <p:sldIdLst>
    <p:sldId id="272" r:id="rId2"/>
    <p:sldId id="273" r:id="rId3"/>
    <p:sldId id="274" r:id="rId4"/>
    <p:sldId id="281" r:id="rId5"/>
    <p:sldId id="275" r:id="rId6"/>
    <p:sldId id="282" r:id="rId7"/>
    <p:sldId id="280" r:id="rId8"/>
    <p:sldId id="277" r:id="rId9"/>
    <p:sldId id="278" r:id="rId10"/>
    <p:sldId id="279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00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557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5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Dr. Cutler's Empaneled Patients Aged 50 - 80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164291710731457"/>
          <c:y val="0.16107417740268762"/>
          <c:w val="0.85327086646304706"/>
          <c:h val="0.67785382990297716"/>
        </c:manualLayout>
      </c:layout>
      <c:lineChart>
        <c:grouping val="standard"/>
        <c:varyColors val="0"/>
        <c:ser>
          <c:idx val="0"/>
          <c:order val="0"/>
          <c:tx>
            <c:v>% of Patients</c:v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FFFF00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6.0185185185185182E-2"/>
                  <c:y val="-1.1403275005546348E-1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Sheet12!$A$4:$A$15</c:f>
              <c:numCache>
                <c:formatCode>[$-409]mmmm\ d\,\ yyyy;@</c:formatCode>
                <c:ptCount val="12"/>
                <c:pt idx="0">
                  <c:v>42005</c:v>
                </c:pt>
                <c:pt idx="1">
                  <c:v>42156</c:v>
                </c:pt>
                <c:pt idx="2">
                  <c:v>42278</c:v>
                </c:pt>
                <c:pt idx="3">
                  <c:v>42309</c:v>
                </c:pt>
              </c:numCache>
            </c:numRef>
          </c:cat>
          <c:val>
            <c:numRef>
              <c:f>Sheet12!$D$4:$D$15</c:f>
              <c:numCache>
                <c:formatCode>0%</c:formatCode>
                <c:ptCount val="12"/>
                <c:pt idx="0">
                  <c:v>0</c:v>
                </c:pt>
                <c:pt idx="1">
                  <c:v>0.73455759599332215</c:v>
                </c:pt>
                <c:pt idx="2">
                  <c:v>0.82220367278798001</c:v>
                </c:pt>
                <c:pt idx="3">
                  <c:v>0.89781746031746035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DBD-4F75-AEF6-088B85AFCFE3}"/>
            </c:ext>
          </c:extLst>
        </c:ser>
        <c:ser>
          <c:idx val="1"/>
          <c:order val="1"/>
          <c:tx>
            <c:strRef>
              <c:f>Sheet12!$E$3</c:f>
              <c:strCache>
                <c:ptCount val="1"/>
                <c:pt idx="0">
                  <c:v>Goal Line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4"/>
              </a:solidFill>
              <a:ln>
                <a:noFill/>
              </a:ln>
              <a:effectLst/>
            </c:spPr>
          </c:marker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100%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Sheet12!$A$4:$A$15</c:f>
              <c:numCache>
                <c:formatCode>[$-409]mmmm\ d\,\ yyyy;@</c:formatCode>
                <c:ptCount val="12"/>
                <c:pt idx="0">
                  <c:v>42005</c:v>
                </c:pt>
                <c:pt idx="1">
                  <c:v>42156</c:v>
                </c:pt>
                <c:pt idx="2">
                  <c:v>42278</c:v>
                </c:pt>
                <c:pt idx="3">
                  <c:v>42309</c:v>
                </c:pt>
              </c:numCache>
            </c:numRef>
          </c:cat>
          <c:val>
            <c:numRef>
              <c:f>Sheet12!$E$4:$E$15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DBD-4F75-AEF6-088B85AFCFE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32201560"/>
        <c:axId val="332201952"/>
      </c:lineChart>
      <c:catAx>
        <c:axId val="332201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Time Period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mmm\-yy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1500000" spcFirstLastPara="1" vertOverflow="ellipsis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019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32201952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strRef>
              <c:f>Sheet12!$D$3</c:f>
              <c:strCache>
                <c:ptCount val="1"/>
                <c:pt idx="0">
                  <c:v>% Patients w/Colon Screening</c:v>
                </c:pt>
              </c:strCache>
            </c:strRef>
          </c:tx>
          <c:layout>
            <c:manualLayout>
              <c:xMode val="edge"/>
              <c:yMode val="edge"/>
              <c:x val="1.8333333333333333E-2"/>
              <c:y val="0.229714574268820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crossAx val="33220156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107805968698359"/>
          <c:y val="0.87832842546053402"/>
          <c:w val="0.29636239914455137"/>
          <c:h val="5.9471174154998981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0.90892</cdr:x>
      <cdr:y>0.00489</cdr:y>
    </cdr:from>
    <cdr:to>
      <cdr:x>0.98951</cdr:x>
      <cdr:y>0.16481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91450" y="28575"/>
          <a:ext cx="681699" cy="980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0.25253</cdr:x>
      <cdr:y>0.30366</cdr:y>
    </cdr:from>
    <cdr:to>
      <cdr:x>0.43939</cdr:x>
      <cdr:y>0.45631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78182" y="1240027"/>
          <a:ext cx="1537854" cy="623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/>
            <a:t>Outreach to patients by phone</a:t>
          </a:r>
          <a:endParaRPr lang="en-US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56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8043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123"/>
            <a:ext cx="7772400" cy="1349477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Mount </a:t>
            </a:r>
            <a:r>
              <a:rPr lang="en-US" sz="3600" b="1" dirty="0"/>
              <a:t>Auburn Professional Services </a:t>
            </a:r>
            <a:br>
              <a:rPr lang="en-US" sz="3600" b="1" dirty="0"/>
            </a:br>
            <a:r>
              <a:rPr lang="en-US" sz="3600" b="1" dirty="0"/>
              <a:t> Practice Improvement </a:t>
            </a:r>
            <a:r>
              <a:rPr lang="en-US" sz="3600" b="1" dirty="0" smtClean="0"/>
              <a:t>Project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>Mount Auburn Medical Associates</a:t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endParaRPr lang="en-US" altLang="en-US" sz="36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/>
          <a:p>
            <a:r>
              <a:rPr lang="en-US" sz="2400" b="1" dirty="0"/>
              <a:t>Appointment Referral Management</a:t>
            </a:r>
          </a:p>
          <a:p>
            <a:r>
              <a:rPr lang="en-US" sz="2400" b="1" dirty="0"/>
              <a:t>“Closing The Loop”</a:t>
            </a:r>
          </a:p>
          <a:p>
            <a:r>
              <a:rPr lang="en-US" sz="2400" b="1" dirty="0"/>
              <a:t>Colon Cancer </a:t>
            </a:r>
            <a:r>
              <a:rPr lang="en-US" sz="2400" b="1" dirty="0" smtClean="0"/>
              <a:t>Screening</a:t>
            </a:r>
          </a:p>
          <a:p>
            <a:r>
              <a:rPr lang="en-US" altLang="en-US" sz="2400" b="1" dirty="0" smtClean="0"/>
              <a:t>December 4, 2015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5014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82249"/>
          </a:xfrm>
        </p:spPr>
        <p:txBody>
          <a:bodyPr/>
          <a:lstStyle/>
          <a:p>
            <a:r>
              <a:rPr lang="en-US" altLang="en-US" dirty="0" smtClean="0"/>
              <a:t>Practice Improvement Team</a:t>
            </a:r>
            <a:endParaRPr lang="en-US" alt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158262" y="1371600"/>
            <a:ext cx="4648200" cy="4876800"/>
          </a:xfrm>
        </p:spPr>
        <p:txBody>
          <a:bodyPr/>
          <a:lstStyle/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Erika Anderson, Referral Manager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Danaisa Brown, Medical Assistant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Andrew Cutler, Medical Director, Physician Champion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/>
              <a:t>Sandra De Francisco, Practice </a:t>
            </a:r>
            <a:r>
              <a:rPr lang="en-US" altLang="en-US" sz="2000" dirty="0" smtClean="0"/>
              <a:t>Manager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Robert Kelleher, Primary Care Provider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/>
              <a:t>Lora-Gross-Kostka, </a:t>
            </a:r>
            <a:r>
              <a:rPr lang="en-US" altLang="en-US" sz="2000" dirty="0" smtClean="0"/>
              <a:t>RN,BSN, Manager </a:t>
            </a:r>
            <a:r>
              <a:rPr lang="en-US" altLang="en-US" sz="2000" dirty="0"/>
              <a:t>Ambulatory Risk/Patient Safety </a:t>
            </a:r>
            <a:r>
              <a:rPr lang="en-US" altLang="en-US" sz="2000" dirty="0" smtClean="0"/>
              <a:t>Advisor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Anna Lourn, Medical Assistant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Judith McGrath, Medical Secretary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endParaRPr lang="en-US" alt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4" name="Picture 3" descr="C:\Users\sdefranc\AppData\Local\Microsoft\Windows\Temporary Internet Files\Content.Outlook\7BUI32KG\IMG_0102 (2)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9" t="16302"/>
          <a:stretch/>
        </p:blipFill>
        <p:spPr bwMode="auto">
          <a:xfrm>
            <a:off x="4800600" y="1524001"/>
            <a:ext cx="4114800" cy="38914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/>
          <p:cNvCxnSpPr/>
          <p:nvPr/>
        </p:nvCxnSpPr>
        <p:spPr bwMode="auto">
          <a:xfrm>
            <a:off x="264612" y="1185795"/>
            <a:ext cx="84582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31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 smtClean="0"/>
              <a:t>What Did </a:t>
            </a:r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/>
              <a:t>W</a:t>
            </a:r>
            <a:r>
              <a:rPr lang="en-US" dirty="0" smtClean="0"/>
              <a:t>ork </a:t>
            </a:r>
            <a:r>
              <a:rPr lang="en-US" dirty="0"/>
              <a:t>O</a:t>
            </a:r>
            <a:r>
              <a:rPr lang="en-US" dirty="0" smtClean="0"/>
              <a:t>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3867150"/>
          </a:xfrm>
        </p:spPr>
        <p:txBody>
          <a:bodyPr/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The PCP’s List – to clarify who our patients are and who needs to be screened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1026" name="Picture 2" descr="Cartoon Santa gets ultras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743200"/>
            <a:ext cx="333375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loud 4"/>
          <p:cNvSpPr/>
          <p:nvPr/>
        </p:nvSpPr>
        <p:spPr bwMode="auto">
          <a:xfrm>
            <a:off x="6211454" y="2804104"/>
            <a:ext cx="2627745" cy="1920295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effectLst/>
                <a:latin typeface="Baskerville Old Face" panose="02020602080505020303" pitchFamily="18" charset="0"/>
              </a:rPr>
              <a:t>Making a list</a:t>
            </a:r>
            <a:r>
              <a:rPr lang="en-US" i="1" dirty="0">
                <a:latin typeface="Baskerville Old Face" panose="02020602080505020303" pitchFamily="18" charset="0"/>
              </a:rPr>
              <a:t> </a:t>
            </a:r>
            <a:r>
              <a:rPr lang="en-US" i="1" dirty="0" smtClean="0">
                <a:latin typeface="Baskerville Old Face" panose="02020602080505020303" pitchFamily="18" charset="0"/>
              </a:rPr>
              <a:t>and checking it twice</a:t>
            </a:r>
            <a:endParaRPr kumimoji="0" lang="en-US" sz="2400" b="0" i="1" u="none" strike="noStrike" cap="none" normalizeH="0" baseline="0" dirty="0" smtClean="0">
              <a:ln>
                <a:noFill/>
              </a:ln>
              <a:effectLst/>
              <a:latin typeface="Baskerville Old Face" panose="02020602080505020303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28600" y="1143000"/>
            <a:ext cx="83058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32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b="1" dirty="0" smtClean="0"/>
              <a:t>Using the MFI Framework</a:t>
            </a:r>
            <a:endParaRPr lang="en-US" b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3855" y="1371600"/>
            <a:ext cx="3359628" cy="5105400"/>
            <a:chOff x="4308409" y="1371600"/>
            <a:chExt cx="3939990" cy="5327635"/>
          </a:xfrm>
        </p:grpSpPr>
        <p:pic>
          <p:nvPicPr>
            <p:cNvPr id="5" name="Picture 4" descr="http://www.ihi.org/knowledge/PublishingImages/ModelforImprovement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2904" y="1371600"/>
              <a:ext cx="2289784" cy="48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0"/>
            <p:cNvSpPr txBox="1">
              <a:spLocks noChangeArrowheads="1"/>
            </p:cNvSpPr>
            <p:nvPr/>
          </p:nvSpPr>
          <p:spPr bwMode="auto">
            <a:xfrm>
              <a:off x="4719045" y="6400800"/>
              <a:ext cx="3529354" cy="298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50" dirty="0"/>
                <a:t>Developed by: Associates in Process Improvement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08409" y="5106096"/>
              <a:ext cx="1388823" cy="5426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PDSA =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350622" y="1275458"/>
            <a:ext cx="533617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100% of eligible patients will have a documented conversation with PCP that results in: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Colonoscopy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FIT Test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Documented refusal and will be asked again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Total number of patients needing screening will drop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         </a:t>
            </a:r>
            <a:endParaRPr lang="en-US" sz="2800" dirty="0" smtClean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457200" y="1122487"/>
            <a:ext cx="8109746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6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dirty="0" smtClean="0"/>
              <a:t>Where </a:t>
            </a:r>
            <a:r>
              <a:rPr lang="en-US" dirty="0"/>
              <a:t>a</a:t>
            </a:r>
            <a:r>
              <a:rPr lang="en-US" dirty="0" smtClean="0"/>
              <a:t>re we in our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3867150"/>
          </a:xfrm>
        </p:spPr>
        <p:txBody>
          <a:bodyPr/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Insurance Reports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Registry Reports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Verification of PCP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Outreach 3x within 90 days (Telephone and letters to engage new and re-engage established patients)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Dismiss deceased</a:t>
            </a:r>
            <a:r>
              <a:rPr lang="en-US" sz="2400" dirty="0"/>
              <a:t> </a:t>
            </a:r>
            <a:r>
              <a:rPr lang="en-US" sz="2400" dirty="0" smtClean="0"/>
              <a:t>or last seen &gt;3yrs that did not re-engage (certified letter as necessary)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04800" y="1143000"/>
            <a:ext cx="83058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4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868363"/>
          </a:xfrm>
        </p:spPr>
        <p:txBody>
          <a:bodyPr/>
          <a:lstStyle/>
          <a:p>
            <a:pPr algn="ctr"/>
            <a:r>
              <a:rPr lang="en-US" dirty="0" smtClean="0"/>
              <a:t>Continuous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04800" y="1143000"/>
            <a:ext cx="83820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7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612558"/>
              </p:ext>
            </p:extLst>
          </p:nvPr>
        </p:nvGraphicFramePr>
        <p:xfrm>
          <a:off x="322545" y="1447800"/>
          <a:ext cx="8229600" cy="408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00545" y="3946787"/>
            <a:ext cx="1676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Calibri" panose="020F0502020204030204"/>
              </a:rPr>
              <a:t>Verify Patient List</a:t>
            </a:r>
            <a:endParaRPr lang="en-US" sz="1400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3373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/>
              <a:t>Examples of Saving </a:t>
            </a:r>
            <a:r>
              <a:rPr lang="en-US" dirty="0" smtClean="0"/>
              <a:t>Time and Patient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724400"/>
          </a:xfrm>
        </p:spPr>
        <p:txBody>
          <a:bodyPr/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Patients repeat requesting FIT test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More accurate registry reports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The outreach letter and blast emails will automatically populate in the patients chart and will not need to be scanned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A “Booking” sheet  is used by the Medical Assistant along with creating the order to track patients who agree to a colonoscopy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A Specialist “Access” sheet is used to assist with scheduling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04800" y="1371600"/>
            <a:ext cx="84582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1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44462" y="6377354"/>
            <a:ext cx="1143000" cy="457200"/>
          </a:xfrm>
        </p:spPr>
        <p:txBody>
          <a:bodyPr/>
          <a:lstStyle/>
          <a:p>
            <a:fld id="{FE48485F-393D-4BF6-90D2-052AB1DD6BD0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561726"/>
              </p:ext>
            </p:extLst>
          </p:nvPr>
        </p:nvGraphicFramePr>
        <p:xfrm>
          <a:off x="381000" y="1295400"/>
          <a:ext cx="8382000" cy="14343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2535"/>
                <a:gridCol w="11329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53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11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22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06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2960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535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2236"/>
              </a:tblGrid>
              <a:tr h="19927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 smtClean="0">
                          <a:effectLst/>
                        </a:rPr>
                        <a:t>Primary Care Provider: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2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MAMA </a:t>
                      </a:r>
                      <a:r>
                        <a:rPr lang="en-US" sz="1400" b="1" u="none" strike="noStrike" dirty="0" smtClean="0">
                          <a:effectLst/>
                        </a:rPr>
                        <a:t>Fax Number: </a:t>
                      </a:r>
                      <a:r>
                        <a:rPr lang="en-US" sz="1400" b="1" u="none" strike="noStrike" dirty="0">
                          <a:effectLst/>
                        </a:rPr>
                        <a:t>617-926-7053 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6835">
                <a:tc>
                  <a:txBody>
                    <a:bodyPr/>
                    <a:lstStyle/>
                    <a:p>
                      <a:pPr algn="l" fontAlgn="ctr"/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99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Medical Record Number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Last Name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First Name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DOB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Patient Preference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Telephone Number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Appointment Date &amp; Time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Provider</a:t>
                      </a:r>
                      <a:endParaRPr lang="en-US" sz="1400" b="1" i="0" u="none" strike="noStrike" dirty="0">
                        <a:effectLst/>
                        <a:latin typeface="Arial Black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effectLst/>
                          <a:latin typeface="+mj-lt"/>
                        </a:rPr>
                        <a:t>Direct to Procedure</a:t>
                      </a:r>
                      <a:endParaRPr lang="en-U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8174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8174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</a:rPr>
                        <a:t> </a:t>
                      </a:r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8174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/>
                      </a:endParaRPr>
                    </a:p>
                  </a:txBody>
                  <a:tcPr marL="4350" marR="4350" marT="4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597656"/>
              </p:ext>
            </p:extLst>
          </p:nvPr>
        </p:nvGraphicFramePr>
        <p:xfrm>
          <a:off x="380999" y="2971800"/>
          <a:ext cx="8382001" cy="33528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30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41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9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9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9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6894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894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6417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SPECIALIST ACCESS </a:t>
                      </a:r>
                      <a:r>
                        <a:rPr lang="en-US" sz="1400" b="1" u="none" strike="noStrike" baseline="0" dirty="0" smtClean="0">
                          <a:effectLst/>
                        </a:rPr>
                        <a:t>GRID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41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Provider: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Specialties: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4173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Contact Person: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41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Telephone: 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Fax: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173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Address: 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4173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 smtClean="0">
                          <a:effectLst/>
                        </a:rPr>
                        <a:t>Language(s</a:t>
                      </a:r>
                      <a:r>
                        <a:rPr lang="en-US" sz="1400" b="1" u="none" strike="noStrike" baseline="0" dirty="0">
                          <a:effectLst/>
                        </a:rPr>
                        <a:t>)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07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Hours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Monday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Tuesday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Wednesday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Thursday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Friday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07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Office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07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pm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07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smtClean="0">
                          <a:effectLst/>
                        </a:rPr>
                        <a:t>Procedure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07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pm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baseline="0" dirty="0">
                          <a:effectLst/>
                        </a:rPr>
                        <a:t> 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417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baseline="0" dirty="0" smtClean="0">
                          <a:effectLst/>
                        </a:rPr>
                        <a:t>PATIENT INSURANCE INFORMATION</a:t>
                      </a:r>
                      <a:endParaRPr lang="en-US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 bwMode="auto">
          <a:xfrm>
            <a:off x="310662" y="1143000"/>
            <a:ext cx="83820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r>
              <a:rPr lang="en-US" dirty="0" smtClean="0"/>
              <a:t>GI Booking 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08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dirty="0" smtClean="0"/>
              <a:t>How this Improves Patient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855" y="1295400"/>
            <a:ext cx="8077200" cy="4419600"/>
          </a:xfrm>
        </p:spPr>
        <p:txBody>
          <a:bodyPr/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Resulting in </a:t>
            </a:r>
            <a:r>
              <a:rPr lang="en-US" sz="2400" b="1" dirty="0" smtClean="0"/>
              <a:t>additional </a:t>
            </a:r>
            <a:r>
              <a:rPr lang="en-US" sz="2400" b="1" dirty="0"/>
              <a:t>t</a:t>
            </a:r>
            <a:r>
              <a:rPr lang="en-US" sz="2400" b="1" dirty="0" smtClean="0"/>
              <a:t>ime </a:t>
            </a:r>
            <a:r>
              <a:rPr lang="en-US" sz="2400" dirty="0" smtClean="0"/>
              <a:t>and </a:t>
            </a:r>
            <a:r>
              <a:rPr lang="en-US" sz="2400" b="1" dirty="0"/>
              <a:t>m</a:t>
            </a:r>
            <a:r>
              <a:rPr lang="en-US" sz="2400" b="1" dirty="0" smtClean="0"/>
              <a:t>ore </a:t>
            </a:r>
            <a:r>
              <a:rPr lang="en-US" sz="2400" b="1" dirty="0"/>
              <a:t>e</a:t>
            </a:r>
            <a:r>
              <a:rPr lang="en-US" sz="2400" b="1" dirty="0" smtClean="0"/>
              <a:t>fficient outreach </a:t>
            </a:r>
            <a:r>
              <a:rPr lang="en-US" sz="2400" dirty="0" smtClean="0"/>
              <a:t>to the appropriate patients requiring preventative screenings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ccess sheet is used as a guide to book appointments to patients preference and needs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Having the specialist schedule the patient directly will decrease and improve patients compliance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Decreased number of No Shows and Cancellations which will increase GI access for more timely scheduling for all Mount Auburn Hospital  patients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81000" y="1143000"/>
            <a:ext cx="83058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46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dirty="0" smtClean="0"/>
              <a:t>Pearls of Wisdom to 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4267200"/>
          </a:xfrm>
        </p:spPr>
        <p:txBody>
          <a:bodyPr/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smtClean="0"/>
              <a:t>What I wish someone had told us in the beginning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Empanelment is Key:  We </a:t>
            </a:r>
            <a:r>
              <a:rPr lang="en-US" sz="2400" b="1" dirty="0" smtClean="0"/>
              <a:t>MUST</a:t>
            </a:r>
            <a:r>
              <a:rPr lang="en-US" sz="2400" dirty="0" smtClean="0"/>
              <a:t> know who the patients are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en-US" sz="1200" b="1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smtClean="0"/>
              <a:t>Biggest Surprises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Registry reports are unreliable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Providers embraced “Process Improvement”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Staff engagement and commitment is rewarding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smtClean="0"/>
              <a:t>How to use MFI to tackle other improvement ideas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smtClean="0"/>
              <a:t>“Been there, Done that” – </a:t>
            </a:r>
            <a:r>
              <a:rPr lang="en-US" sz="2400" dirty="0" smtClean="0"/>
              <a:t>becomes a standardized process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81000" y="1143000"/>
            <a:ext cx="8305800" cy="0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6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2497</TotalTime>
  <Words>497</Words>
  <Application>Microsoft Office PowerPoint</Application>
  <PresentationFormat>On-screen Show (4:3)</PresentationFormat>
  <Paragraphs>151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Baskerville Old Face</vt:lpstr>
      <vt:lpstr>Calibri</vt:lpstr>
      <vt:lpstr>Monotype Sorts</vt:lpstr>
      <vt:lpstr>Times New Roman</vt:lpstr>
      <vt:lpstr>Coalition-MAH powerpoint template</vt:lpstr>
      <vt:lpstr>       Mount Auburn Professional Services   Practice Improvement Project  Mount Auburn Medical Associates    </vt:lpstr>
      <vt:lpstr>Practice Improvement Team</vt:lpstr>
      <vt:lpstr>What Did We Work On?</vt:lpstr>
      <vt:lpstr>Using the MFI Framework</vt:lpstr>
      <vt:lpstr>Where are we in our Process</vt:lpstr>
      <vt:lpstr>Continuous Improvement</vt:lpstr>
      <vt:lpstr>Examples of Saving Time and Patient Outcomes</vt:lpstr>
      <vt:lpstr>GI Booking Sheet</vt:lpstr>
      <vt:lpstr>How this Improves Patient Safety</vt:lpstr>
      <vt:lpstr>Pearls of Wisdom to Share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Capstick</dc:creator>
  <cp:lastModifiedBy>Elizabeth Capstick</cp:lastModifiedBy>
  <cp:revision>105</cp:revision>
  <cp:lastPrinted>2015-11-25T17:35:17Z</cp:lastPrinted>
  <dcterms:created xsi:type="dcterms:W3CDTF">2015-02-24T15:47:21Z</dcterms:created>
  <dcterms:modified xsi:type="dcterms:W3CDTF">2016-01-06T21:06:49Z</dcterms:modified>
</cp:coreProperties>
</file>